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6"/>
  </p:notesMasterIdLst>
  <p:sldIdLst>
    <p:sldId id="256" r:id="rId2"/>
    <p:sldId id="331" r:id="rId3"/>
    <p:sldId id="308" r:id="rId4"/>
    <p:sldId id="309" r:id="rId5"/>
    <p:sldId id="310" r:id="rId6"/>
    <p:sldId id="311" r:id="rId7"/>
    <p:sldId id="330" r:id="rId8"/>
    <p:sldId id="313" r:id="rId9"/>
    <p:sldId id="314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92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B39"/>
    <a:srgbClr val="7F7F7F"/>
    <a:srgbClr val="FE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73" d="100"/>
          <a:sy n="173" d="100"/>
        </p:scale>
        <p:origin x="-104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80010-88EA-A042-B00B-2B76423F31AD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CC2AD-9AA7-F145-8400-50FA303A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0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levels</a:t>
            </a:r>
            <a:r>
              <a:rPr lang="en-US" baseline="0" dirty="0" smtClean="0"/>
              <a:t> are physics, higher levels have “meaning”.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D1B35-167A-6245-AFE6-0B50CDDDEF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Psychology:</a:t>
            </a:r>
            <a:r>
              <a:rPr lang="en-US" baseline="0" dirty="0" smtClean="0"/>
              <a:t> people with a high IQ have a high WM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2E6D9-4283-D14B-8CB9-57BCC87CAA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60F5E-63D2-1D41-B992-2DA1C321A4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PRIMs tutorial</a:t>
            </a:r>
            <a:br>
              <a:rPr lang="en-US" dirty="0" smtClean="0"/>
            </a:br>
            <a:r>
              <a:rPr lang="en-US" dirty="0" smtClean="0"/>
              <a:t>Unit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Niels Taatgen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97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neuron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Cognitive modules are all over the brain (mainly cortex)</a:t>
            </a:r>
          </a:p>
          <a:p>
            <a:r>
              <a:rPr lang="en-US" dirty="0" smtClean="0"/>
              <a:t>They each contribute to the workspace (the interface area, we will call those buffers)</a:t>
            </a:r>
          </a:p>
          <a:p>
            <a:r>
              <a:rPr lang="en-US" dirty="0" smtClean="0"/>
              <a:t>Operations within the workspace are carried out by the Basal Ganglia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572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19699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latin typeface="Arial" charset="0"/>
                <a:ea typeface="ＭＳ Ｐゴシック" charset="-128"/>
                <a:cs typeface="ＭＳ Ｐゴシック" charset="-128"/>
              </a:rPr>
              <a:t>Area: Perception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74253" y="2086549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latin typeface="Arial" charset="0"/>
                <a:ea typeface="ＭＳ Ｐゴシック" charset="-128"/>
                <a:cs typeface="ＭＳ Ｐゴシック" charset="-128"/>
              </a:rPr>
              <a:t>Area: Memory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28800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latin typeface="Arial" charset="0"/>
                <a:ea typeface="ＭＳ Ｐゴシック" charset="-128"/>
                <a:cs typeface="ＭＳ Ｐゴシック" charset="-128"/>
              </a:rPr>
              <a:t>Area: 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05665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Basal Ganglia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9" name="Straight Arrow Connector 8"/>
          <p:cNvCxnSpPr>
            <a:stCxn id="4" idx="2"/>
            <a:endCxn id="7" idx="0"/>
          </p:cNvCxnSpPr>
          <p:nvPr/>
        </p:nvCxnSpPr>
        <p:spPr bwMode="auto">
          <a:xfrm>
            <a:off x="1970769" y="2985152"/>
            <a:ext cx="38597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endCxn id="7" idx="0"/>
          </p:cNvCxnSpPr>
          <p:nvPr/>
        </p:nvCxnSpPr>
        <p:spPr bwMode="auto">
          <a:xfrm flipH="1">
            <a:off x="2356741" y="2985152"/>
            <a:ext cx="161399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7" idx="0"/>
          </p:cNvCxnSpPr>
          <p:nvPr/>
        </p:nvCxnSpPr>
        <p:spPr bwMode="auto">
          <a:xfrm flipH="1">
            <a:off x="2356741" y="2991577"/>
            <a:ext cx="3519068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4538306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6" name="Curved Connector 15"/>
          <p:cNvCxnSpPr>
            <a:stCxn id="7" idx="2"/>
            <a:endCxn id="14" idx="2"/>
          </p:cNvCxnSpPr>
          <p:nvPr/>
        </p:nvCxnSpPr>
        <p:spPr bwMode="auto">
          <a:xfrm rot="16200000" flipH="1">
            <a:off x="3973063" y="3469979"/>
            <a:ext cx="12700" cy="3232637"/>
          </a:xfrm>
          <a:prstGeom prst="curvedConnector3">
            <a:avLst>
              <a:gd name="adj1" fmla="val 70872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0"/>
            <a:endCxn id="6" idx="2"/>
          </p:cNvCxnSpPr>
          <p:nvPr/>
        </p:nvCxnSpPr>
        <p:spPr bwMode="auto">
          <a:xfrm flipV="1">
            <a:off x="5589381" y="2985152"/>
            <a:ext cx="890497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4" idx="0"/>
            <a:endCxn id="5" idx="2"/>
          </p:cNvCxnSpPr>
          <p:nvPr/>
        </p:nvCxnSpPr>
        <p:spPr bwMode="auto">
          <a:xfrm flipH="1" flipV="1">
            <a:off x="4225322" y="2991577"/>
            <a:ext cx="1364056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33236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09600"/>
            <a:ext cx="5219700" cy="566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98120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Andrea </a:t>
            </a:r>
            <a:r>
              <a:rPr lang="en-US" dirty="0" err="1" smtClean="0"/>
              <a:t>Stocco’s</a:t>
            </a:r>
            <a:r>
              <a:rPr lang="en-US" dirty="0" smtClean="0"/>
              <a:t> model of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21446699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does it do?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Cortex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Manual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3" name="Curved Connector 62"/>
          <p:cNvCxnSpPr>
            <a:stCxn id="60" idx="2"/>
            <a:endCxn id="61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61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61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61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5" name="Group 74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72" name="Oval 71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74" name="Oval 73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71751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Aural-Vocal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hear a tone with a certain pitch (low-medium-high)</a:t>
            </a:r>
          </a:p>
          <a:p>
            <a:r>
              <a:rPr lang="en-US" dirty="0" smtClean="0"/>
              <a:t>You have to say as quickly as possible the word associated with that pitch</a:t>
            </a:r>
          </a:p>
          <a:p>
            <a:pPr lvl="1"/>
            <a:r>
              <a:rPr lang="en-US" dirty="0" smtClean="0"/>
              <a:t>Low -&gt; One</a:t>
            </a:r>
          </a:p>
          <a:p>
            <a:pPr lvl="1"/>
            <a:r>
              <a:rPr lang="en-US" dirty="0" smtClean="0"/>
              <a:t>Medium -&gt; Two</a:t>
            </a:r>
          </a:p>
          <a:p>
            <a:pPr lvl="1"/>
            <a:r>
              <a:rPr lang="en-US" dirty="0" smtClean="0"/>
              <a:t>High -&gt; Three</a:t>
            </a:r>
          </a:p>
        </p:txBody>
      </p:sp>
    </p:spTree>
    <p:extLst>
      <p:ext uri="{BB962C8B-B14F-4D97-AF65-F5344CB8AC3E}">
        <p14:creationId xmlns:p14="http://schemas.microsoft.com/office/powerpoint/2010/main" val="3153533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2" y="1728805"/>
            <a:ext cx="6825642" cy="431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79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37" y="1897720"/>
            <a:ext cx="6994358" cy="41944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231988" y="160020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70262" y="582896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79106" y="5373760"/>
            <a:ext cx="1796942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4107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7" y="1846401"/>
            <a:ext cx="7014012" cy="43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90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Stocco’s</a:t>
            </a:r>
            <a:r>
              <a:rPr lang="en-US" dirty="0" smtClean="0"/>
              <a:t> BG model: a lot of machinery for something simple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50346" y="402320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PRIMs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0877" y="2066446"/>
            <a:ext cx="6123804" cy="890545"/>
            <a:chOff x="435816" y="5669891"/>
            <a:chExt cx="6123804" cy="890545"/>
          </a:xfrm>
        </p:grpSpPr>
        <p:sp>
          <p:nvSpPr>
            <p:cNvPr id="19" name="TextBox 18"/>
            <p:cNvSpPr txBox="1"/>
            <p:nvPr/>
          </p:nvSpPr>
          <p:spPr>
            <a:xfrm>
              <a:off x="435816" y="5669891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Neurons</a:t>
              </a:r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t="71211"/>
            <a:stretch/>
          </p:blipFill>
          <p:spPr>
            <a:xfrm>
              <a:off x="2228990" y="5669891"/>
              <a:ext cx="4330630" cy="890545"/>
            </a:xfrm>
            <a:prstGeom prst="rect">
              <a:avLst/>
            </a:prstGeom>
          </p:spPr>
        </p:pic>
      </p:grpSp>
      <p:sp>
        <p:nvSpPr>
          <p:cNvPr id="21" name="Down Arrow 2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7799" y="2103198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“transistors”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7799" y="4308213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“microprogramming”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87436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Cortex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8" name="Curved Connector 37"/>
          <p:cNvCxnSpPr>
            <a:stCxn id="36" idx="2"/>
            <a:endCxn id="37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7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43" name="Oval 42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0600" y="459292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V2 = RT1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90600" y="5328673"/>
            <a:ext cx="278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RT2 -&gt; AC3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88995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get PRIMs?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PRIMs is an application written in Swift</a:t>
            </a:r>
          </a:p>
          <a:p>
            <a:r>
              <a:rPr lang="en-US" dirty="0" smtClean="0"/>
              <a:t>Source code is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 smtClean="0"/>
              <a:t>/PRIMs</a:t>
            </a:r>
            <a:endParaRPr lang="en-US" dirty="0" smtClean="0"/>
          </a:p>
          <a:p>
            <a:r>
              <a:rPr lang="en-US" dirty="0" smtClean="0"/>
              <a:t>Tutorial materials are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 dirty="0"/>
              <a:t>/PRIMs-</a:t>
            </a:r>
            <a:r>
              <a:rPr lang="en-US" dirty="0" smtClean="0"/>
              <a:t>Tutorial</a:t>
            </a:r>
          </a:p>
          <a:p>
            <a:pPr lvl="1"/>
            <a:r>
              <a:rPr lang="en-US" dirty="0" smtClean="0"/>
              <a:t>This includes the compiled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14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look at the Aural-Vocal task again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43006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29879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Pitch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 bwMode="auto">
          <a:xfrm>
            <a:off x="685442" y="3073127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352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85808" y="2514600"/>
            <a:ext cx="2112271" cy="1233276"/>
            <a:chOff x="685800" y="2514600"/>
            <a:chExt cx="2112271" cy="1233276"/>
          </a:xfrm>
        </p:grpSpPr>
        <p:grpSp>
          <p:nvGrpSpPr>
            <p:cNvPr id="45" name="Group 44"/>
            <p:cNvGrpSpPr/>
            <p:nvPr/>
          </p:nvGrpSpPr>
          <p:grpSpPr>
            <a:xfrm>
              <a:off x="685800" y="3378544"/>
              <a:ext cx="1762344" cy="369332"/>
              <a:chOff x="685800" y="3378544"/>
              <a:chExt cx="1762344" cy="369332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85800" y="3474536"/>
                <a:ext cx="228600" cy="228600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4144" y="3378544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Associate</a:t>
                </a:r>
                <a:endParaRPr lang="en-US" dirty="0"/>
              </a:p>
            </p:txBody>
          </p:sp>
        </p:grpSp>
        <p:sp>
          <p:nvSpPr>
            <p:cNvPr id="38" name="Oval 37"/>
            <p:cNvSpPr/>
            <p:nvPr/>
          </p:nvSpPr>
          <p:spPr bwMode="auto">
            <a:xfrm>
              <a:off x="2569471" y="25146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0078" y="2514603"/>
            <a:ext cx="2885856" cy="1666272"/>
            <a:chOff x="695544" y="2514600"/>
            <a:chExt cx="2885856" cy="1666272"/>
          </a:xfrm>
        </p:grpSpPr>
        <p:sp>
          <p:nvSpPr>
            <p:cNvPr id="28" name="Oval 27"/>
            <p:cNvSpPr/>
            <p:nvPr/>
          </p:nvSpPr>
          <p:spPr bwMode="auto">
            <a:xfrm>
              <a:off x="3352800" y="2514600"/>
              <a:ext cx="228600" cy="228600"/>
            </a:xfrm>
            <a:prstGeom prst="ellipse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95544" y="3811540"/>
              <a:ext cx="1828462" cy="369332"/>
              <a:chOff x="695544" y="3811540"/>
              <a:chExt cx="1828462" cy="369332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695544" y="3892764"/>
                <a:ext cx="228600" cy="228600"/>
              </a:xfrm>
              <a:prstGeom prst="ellipse">
                <a:avLst/>
              </a:prstGeom>
              <a:solidFill>
                <a:srgbClr val="008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00006" y="381154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“One”</a:t>
                </a:r>
                <a:endParaRPr lang="en-US" dirty="0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30769" y="297856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V1 &lt;&gt; nil</a:t>
            </a:r>
          </a:p>
          <a:p>
            <a:r>
              <a:rPr lang="en-US" dirty="0" smtClean="0">
                <a:latin typeface="Courier"/>
                <a:cs typeface="Courier"/>
              </a:rPr>
              <a:t>V1 -&gt; RT2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30769" y="3641796"/>
            <a:ext cx="263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30769" y="4121370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RT3 &lt;&gt; nil</a:t>
            </a:r>
          </a:p>
          <a:p>
            <a:r>
              <a:rPr lang="en-US" dirty="0" smtClean="0">
                <a:latin typeface="Courier"/>
                <a:cs typeface="Courier"/>
              </a:rPr>
              <a:t>RT3 -&gt; AC2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85808" y="2514600"/>
            <a:ext cx="6326661" cy="2719625"/>
            <a:chOff x="685800" y="2514600"/>
            <a:chExt cx="6326661" cy="2719625"/>
          </a:xfrm>
        </p:grpSpPr>
        <p:sp>
          <p:nvSpPr>
            <p:cNvPr id="42" name="Oval 41"/>
            <p:cNvSpPr/>
            <p:nvPr/>
          </p:nvSpPr>
          <p:spPr bwMode="auto">
            <a:xfrm>
              <a:off x="6783861" y="2514600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85800" y="4194435"/>
              <a:ext cx="1883671" cy="369332"/>
              <a:chOff x="685800" y="4194435"/>
              <a:chExt cx="1883671" cy="369332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685800" y="4284121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45471" y="419443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Say</a:t>
                </a:r>
                <a:endParaRPr lang="en-US" dirty="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130761" y="4864893"/>
              <a:ext cx="184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Say -&gt; AC1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13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4.6193E-6 C 0.04776 0.06295 0.09622 0.1259 0.13095 0.1259 C 0.16569 0.1259 0.19538 0.02037 0.20771 -4.6193E-6 " pathEditMode="relative" ptsTypes="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7.13955E-6 C 0.06565 0.04282 0.13147 0.08587 0.20128 0.0861 C 0.2711 0.08633 0.38225 0.01528 0.41855 0.00115 " pathEditMode="relative" ptsTypes="a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5" grpId="1" animBg="1"/>
      <p:bldP spid="50" grpId="0"/>
      <p:bldP spid="51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PRIMs to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62" y="5028589"/>
            <a:ext cx="7772400" cy="12700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Complex tasks require many elementary steps that are carried out in parallel and in sequence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489522" y="193846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PRIMs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1794" y="3906127"/>
            <a:ext cx="4008165" cy="735895"/>
            <a:chOff x="386140" y="4282074"/>
            <a:chExt cx="4008165" cy="735894"/>
          </a:xfrm>
        </p:grpSpPr>
        <p:sp>
          <p:nvSpPr>
            <p:cNvPr id="19" name="TextBox 18"/>
            <p:cNvSpPr txBox="1"/>
            <p:nvPr/>
          </p:nvSpPr>
          <p:spPr>
            <a:xfrm>
              <a:off x="386140" y="4496596"/>
              <a:ext cx="16732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Operators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460657" y="4592828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973275" y="42820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531212" y="4803446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79783" y="43007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973275" y="4793215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556955" y="429571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6" name="Curved Connector 25"/>
            <p:cNvCxnSpPr>
              <a:stCxn id="20" idx="7"/>
              <a:endCxn id="21" idx="2"/>
            </p:cNvCxnSpPr>
            <p:nvPr/>
          </p:nvCxnSpPr>
          <p:spPr bwMode="auto">
            <a:xfrm rot="5400000" flipH="1" flipV="1">
              <a:off x="2691065" y="4342034"/>
              <a:ext cx="234909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Curved Connector 26"/>
            <p:cNvCxnSpPr>
              <a:stCxn id="20" idx="5"/>
              <a:endCxn id="24" idx="2"/>
            </p:cNvCxnSpPr>
            <p:nvPr/>
          </p:nvCxnSpPr>
          <p:spPr bwMode="auto">
            <a:xfrm rot="16200000" flipH="1">
              <a:off x="2746248" y="4673449"/>
              <a:ext cx="124542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21" idx="6"/>
              <a:endCxn id="25" idx="2"/>
            </p:cNvCxnSpPr>
            <p:nvPr/>
          </p:nvCxnSpPr>
          <p:spPr bwMode="auto">
            <a:xfrm>
              <a:off x="3187797" y="4389335"/>
              <a:ext cx="369158" cy="136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23" idx="2"/>
            </p:cNvCxnSpPr>
            <p:nvPr/>
          </p:nvCxnSpPr>
          <p:spPr bwMode="auto">
            <a:xfrm>
              <a:off x="3771477" y="4402975"/>
              <a:ext cx="408306" cy="50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stCxn id="24" idx="6"/>
              <a:endCxn id="22" idx="2"/>
            </p:cNvCxnSpPr>
            <p:nvPr/>
          </p:nvCxnSpPr>
          <p:spPr bwMode="auto">
            <a:xfrm>
              <a:off x="3187797" y="4900476"/>
              <a:ext cx="343415" cy="102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1" name="Down Arrow 3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59199" y="2038807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“microprogramming”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80180" y="4165429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“machine language”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0801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Aural-Vocal task has two operators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0346" y="3171801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</a:t>
            </a:r>
            <a:r>
              <a:rPr lang="en-US" dirty="0" smtClean="0">
                <a:latin typeface="Courier"/>
                <a:cs typeface="Courier"/>
              </a:rPr>
              <a:t>1 &lt;&gt; nil</a:t>
            </a:r>
          </a:p>
          <a:p>
            <a:r>
              <a:rPr lang="en-US" dirty="0">
                <a:latin typeface="Courier"/>
                <a:cs typeface="Courier"/>
              </a:rPr>
              <a:t>V</a:t>
            </a:r>
            <a:r>
              <a:rPr lang="en-US" dirty="0" smtClean="0">
                <a:latin typeface="Courier"/>
                <a:cs typeface="Courier"/>
              </a:rPr>
              <a:t>1 -&gt; RT2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346" y="3739037"/>
            <a:ext cx="26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1210" y="318870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RT3 &lt;&gt; nil</a:t>
            </a:r>
          </a:p>
          <a:p>
            <a:r>
              <a:rPr lang="en-US" dirty="0" smtClean="0">
                <a:latin typeface="Courier"/>
                <a:cs typeface="Courier"/>
              </a:rPr>
              <a:t>RT3 -&gt; AC2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1210" y="3751979"/>
            <a:ext cx="184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Say -&gt; AC1</a:t>
            </a:r>
          </a:p>
        </p:txBody>
      </p:sp>
    </p:spTree>
    <p:extLst>
      <p:ext uri="{BB962C8B-B14F-4D97-AF65-F5344CB8AC3E}">
        <p14:creationId xmlns:p14="http://schemas.microsoft.com/office/powerpoint/2010/main" val="914522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57200"/>
            <a:ext cx="7772400" cy="1143000"/>
          </a:xfrm>
        </p:spPr>
        <p:txBody>
          <a:bodyPr/>
          <a:lstStyle/>
          <a:p>
            <a:r>
              <a:rPr lang="en-US" dirty="0" smtClean="0"/>
              <a:t>New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5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   V1 </a:t>
            </a:r>
            <a:r>
              <a:rPr lang="en-US" sz="1600" dirty="0">
                <a:latin typeface="Courier"/>
                <a:cs typeface="Courier"/>
              </a:rPr>
              <a:t>&lt;&gt; nil  // There has to be a visual </a:t>
            </a:r>
            <a:endParaRPr lang="en-US" sz="16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WM1 </a:t>
            </a:r>
            <a:r>
              <a:rPr lang="en-US" sz="1600" dirty="0">
                <a:latin typeface="Courier"/>
                <a:cs typeface="Courier"/>
              </a:rPr>
              <a:t>= nil  // Imaginal should be empty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V1 -&gt; WM1 // Copy the start number to </a:t>
            </a:r>
            <a:r>
              <a:rPr lang="en-US" sz="1600" dirty="0" smtClean="0">
                <a:latin typeface="Courier"/>
                <a:cs typeface="Courier"/>
              </a:rPr>
              <a:t>imaginal slot 1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count-fact -&gt; RT1 // Start retrieving the next number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say -&gt; AC1 // Say the current number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3519329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chunk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start-count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isa  operator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slot1  count-fact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slot2  say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condition  V1&lt;&gt;nil;WM1=</a:t>
            </a:r>
            <a:r>
              <a:rPr lang="en-US" sz="2400" dirty="0" smtClean="0">
                <a:latin typeface="Courier"/>
                <a:cs typeface="Courier"/>
              </a:rPr>
              <a:t>nil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action  </a:t>
            </a:r>
            <a:r>
              <a:rPr lang="en-US" sz="2400" dirty="0">
                <a:latin typeface="Courier"/>
                <a:cs typeface="Courier"/>
              </a:rPr>
              <a:t>V1-&gt;WM1;C1-&gt;RT1;V1-&gt;RT2;C2-&gt;AC1;V1-&gt;AC2</a:t>
            </a:r>
          </a:p>
          <a:p>
            <a:pPr marL="0" indent="0">
              <a:buNone/>
            </a:pPr>
            <a:r>
              <a:rPr lang="en-US" sz="2400" baseline="30000" dirty="0">
                <a:latin typeface="Courier"/>
                <a:cs typeface="Courier"/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5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PRIMs’</a:t>
            </a:r>
            <a:r>
              <a:rPr lang="en-US" dirty="0" smtClean="0"/>
              <a:t> buffers?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 (Visual): input from the task </a:t>
            </a:r>
          </a:p>
          <a:p>
            <a:r>
              <a:rPr lang="en-US" dirty="0" smtClean="0"/>
              <a:t>WM (Working Memory)</a:t>
            </a:r>
          </a:p>
          <a:p>
            <a:r>
              <a:rPr lang="en-US" dirty="0" smtClean="0"/>
              <a:t>G (Goals)</a:t>
            </a:r>
          </a:p>
          <a:p>
            <a:r>
              <a:rPr lang="en-US" dirty="0" smtClean="0"/>
              <a:t>RT (Declarative Memory)</a:t>
            </a:r>
          </a:p>
          <a:p>
            <a:r>
              <a:rPr lang="en-US" dirty="0" smtClean="0"/>
              <a:t>AC (Action)</a:t>
            </a:r>
          </a:p>
          <a:p>
            <a:r>
              <a:rPr lang="en-US" dirty="0" smtClean="0"/>
              <a:t>C (Constants): specific values for an operator</a:t>
            </a:r>
          </a:p>
          <a:p>
            <a:r>
              <a:rPr lang="en-US" dirty="0" smtClean="0"/>
              <a:t>T (Temporal): used for time perception</a:t>
            </a:r>
          </a:p>
        </p:txBody>
      </p:sp>
    </p:spTree>
    <p:extLst>
      <p:ext uri="{BB962C8B-B14F-4D97-AF65-F5344CB8AC3E}">
        <p14:creationId xmlns:p14="http://schemas.microsoft.com/office/powerpoint/2010/main" val="2906076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operators to make it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operator iterate {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 RT2 </a:t>
            </a:r>
            <a:r>
              <a:rPr lang="en-US" sz="1800" dirty="0">
                <a:latin typeface="Courier"/>
                <a:cs typeface="Courier"/>
              </a:rPr>
              <a:t>= WM1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say -&gt; AC1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tr-TR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1800" dirty="0" err="1">
                <a:latin typeface="Courier"/>
                <a:cs typeface="Courier"/>
              </a:rPr>
              <a:t>operator</a:t>
            </a:r>
            <a:r>
              <a:rPr lang="tr-TR" sz="1800" dirty="0">
                <a:latin typeface="Courier"/>
                <a:cs typeface="Courier"/>
              </a:rPr>
              <a:t> final {</a:t>
            </a:r>
          </a:p>
          <a:p>
            <a:pPr marL="0" indent="0">
              <a:buNone/>
            </a:pPr>
            <a:r>
              <a:rPr lang="tr-TR" sz="1800" dirty="0" smtClean="0">
                <a:latin typeface="Courier"/>
                <a:cs typeface="Courier"/>
              </a:rPr>
              <a:t>    V2 </a:t>
            </a:r>
            <a:r>
              <a:rPr lang="tr-TR" sz="1800" dirty="0">
                <a:latin typeface="Courier"/>
                <a:cs typeface="Courier"/>
              </a:rPr>
              <a:t>= WM1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say -&gt; AC1</a:t>
            </a:r>
          </a:p>
          <a:p>
            <a:pPr marL="0" indent="0">
              <a:buNone/>
            </a:pPr>
            <a:r>
              <a:rPr lang="nl-NL" sz="1800" dirty="0">
                <a:latin typeface="Courier"/>
                <a:cs typeface="Courier"/>
              </a:rPr>
              <a:t>    stop -&gt; AC2</a:t>
            </a:r>
          </a:p>
          <a:p>
            <a:pPr marL="0" indent="0">
              <a:buNone/>
            </a:pPr>
            <a:r>
              <a:rPr lang="nl-NL" sz="1800" dirty="0">
                <a:latin typeface="Courier"/>
                <a:cs typeface="Courier"/>
              </a:rPr>
              <a:t>    stop -&gt; G1</a:t>
            </a:r>
          </a:p>
          <a:p>
            <a:pPr marL="0" indent="0">
              <a:buNone/>
            </a:pPr>
            <a:r>
              <a:rPr lang="nl-NL" sz="1800" baseline="30000" dirty="0">
                <a:latin typeface="Courier"/>
                <a:cs typeface="Courier"/>
              </a:rPr>
              <a:t>  }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7306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Declaration of the Task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define task count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initial</a:t>
            </a:r>
            <a:r>
              <a:rPr lang="en-US" sz="2400" smtClean="0">
                <a:latin typeface="Courier"/>
                <a:cs typeface="Courier"/>
              </a:rPr>
              <a:t>-skills</a:t>
            </a:r>
            <a:r>
              <a:rPr lang="en-US" sz="2400" dirty="0">
                <a:latin typeface="Courier"/>
                <a:cs typeface="Courier"/>
              </a:rPr>
              <a:t>: (count) 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default</a:t>
            </a:r>
            <a:r>
              <a:rPr lang="en-US" sz="2400" dirty="0">
                <a:latin typeface="Courier"/>
                <a:cs typeface="Courier"/>
              </a:rPr>
              <a:t>-activation: 1.0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ol: t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</a:t>
            </a:r>
            <a:r>
              <a:rPr lang="tr-TR" sz="2400" dirty="0" err="1">
                <a:latin typeface="Courier"/>
                <a:cs typeface="Courier"/>
              </a:rPr>
              <a:t>rt</a:t>
            </a:r>
            <a:r>
              <a:rPr lang="tr-TR" sz="2400" dirty="0">
                <a:latin typeface="Courier"/>
                <a:cs typeface="Courier"/>
              </a:rPr>
              <a:t>: -2.0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</a:t>
            </a:r>
            <a:r>
              <a:rPr lang="tr-TR" sz="2400" dirty="0" err="1">
                <a:latin typeface="Courier"/>
                <a:cs typeface="Courier"/>
              </a:rPr>
              <a:t>lf</a:t>
            </a:r>
            <a:r>
              <a:rPr lang="tr-TR" sz="2400" dirty="0">
                <a:latin typeface="Courier"/>
                <a:cs typeface="Courier"/>
              </a:rPr>
              <a:t>: 0.2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</a:t>
            </a:r>
            <a:r>
              <a:rPr lang="tr-TR" sz="2400" dirty="0" err="1">
                <a:latin typeface="Courier"/>
                <a:cs typeface="Courier"/>
              </a:rPr>
              <a:t>default</a:t>
            </a:r>
            <a:r>
              <a:rPr lang="tr-TR" sz="2400" dirty="0">
                <a:latin typeface="Courier"/>
                <a:cs typeface="Courier"/>
              </a:rPr>
              <a:t>-</a:t>
            </a:r>
            <a:r>
              <a:rPr lang="tr-TR" sz="2400" dirty="0" err="1">
                <a:latin typeface="Courier"/>
                <a:cs typeface="Courier"/>
              </a:rPr>
              <a:t>operator</a:t>
            </a:r>
            <a:r>
              <a:rPr lang="tr-TR" sz="2400" dirty="0">
                <a:latin typeface="Courier"/>
                <a:cs typeface="Courier"/>
              </a:rPr>
              <a:t>-self-</a:t>
            </a:r>
            <a:r>
              <a:rPr lang="tr-TR" sz="2400" dirty="0" err="1">
                <a:latin typeface="Courier"/>
                <a:cs typeface="Courier"/>
              </a:rPr>
              <a:t>assoc</a:t>
            </a:r>
            <a:r>
              <a:rPr lang="tr-TR" sz="2400" dirty="0">
                <a:latin typeface="Courier"/>
                <a:cs typeface="Courier"/>
              </a:rPr>
              <a:t>: 0.0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473838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PRIMs associations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76111" y="2159000"/>
            <a:ext cx="1509889" cy="280811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982" y="2340187"/>
            <a:ext cx="1244036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 smtClean="0">
                <a:latin typeface="Helvetica"/>
                <a:cs typeface="Helvetica"/>
              </a:rPr>
              <a:t>Count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63982" y="3045178"/>
            <a:ext cx="1752035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 smtClean="0">
                <a:latin typeface="Helvetica"/>
                <a:cs typeface="Helvetica"/>
              </a:rPr>
              <a:t>Daydream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61000" y="148166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Start-Count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61000" y="3203222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Iterate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61000" y="505177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Final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" name="Straight Arrow Connector 10"/>
          <p:cNvCxnSpPr>
            <a:stCxn id="5" idx="3"/>
            <a:endCxn id="7" idx="2"/>
          </p:cNvCxnSpPr>
          <p:nvPr/>
        </p:nvCxnSpPr>
        <p:spPr bwMode="auto">
          <a:xfrm flipV="1">
            <a:off x="2908018" y="2187223"/>
            <a:ext cx="2552982" cy="4292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>
            <a:stCxn id="5" idx="3"/>
            <a:endCxn id="8" idx="2"/>
          </p:cNvCxnSpPr>
          <p:nvPr/>
        </p:nvCxnSpPr>
        <p:spPr bwMode="auto">
          <a:xfrm>
            <a:off x="2908018" y="2616483"/>
            <a:ext cx="2552982" cy="129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 bwMode="auto">
          <a:xfrm>
            <a:off x="2908018" y="2616483"/>
            <a:ext cx="2552982" cy="3140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Curved Connector 23"/>
          <p:cNvCxnSpPr>
            <a:stCxn id="7" idx="6"/>
            <a:endCxn id="8" idx="6"/>
          </p:cNvCxnSpPr>
          <p:nvPr/>
        </p:nvCxnSpPr>
        <p:spPr bwMode="auto">
          <a:xfrm>
            <a:off x="6985000" y="2187223"/>
            <a:ext cx="12700" cy="1721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Curved Connector 25"/>
          <p:cNvCxnSpPr>
            <a:stCxn id="7" idx="6"/>
            <a:endCxn id="9" idx="6"/>
          </p:cNvCxnSpPr>
          <p:nvPr/>
        </p:nvCxnSpPr>
        <p:spPr bwMode="auto">
          <a:xfrm>
            <a:off x="6985000" y="2187223"/>
            <a:ext cx="12700" cy="3570110"/>
          </a:xfrm>
          <a:prstGeom prst="curvedConnector3">
            <a:avLst>
              <a:gd name="adj1" fmla="val 56888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Curved Connector 31"/>
          <p:cNvCxnSpPr>
            <a:stCxn id="8" idx="6"/>
            <a:endCxn id="9" idx="6"/>
          </p:cNvCxnSpPr>
          <p:nvPr/>
        </p:nvCxnSpPr>
        <p:spPr bwMode="auto">
          <a:xfrm>
            <a:off x="6985000" y="3908778"/>
            <a:ext cx="12700" cy="1848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" name="Curved Connector 37"/>
          <p:cNvCxnSpPr>
            <a:stCxn id="7" idx="7"/>
            <a:endCxn id="7" idx="0"/>
          </p:cNvCxnSpPr>
          <p:nvPr/>
        </p:nvCxnSpPr>
        <p:spPr bwMode="auto">
          <a:xfrm rot="16200000" flipV="1">
            <a:off x="6389082" y="1315585"/>
            <a:ext cx="206652" cy="538815"/>
          </a:xfrm>
          <a:prstGeom prst="curvedConnector3">
            <a:avLst>
              <a:gd name="adj1" fmla="val 2993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1" name="Curved Connector 40"/>
          <p:cNvCxnSpPr>
            <a:stCxn id="8" idx="4"/>
            <a:endCxn id="8" idx="3"/>
          </p:cNvCxnSpPr>
          <p:nvPr/>
        </p:nvCxnSpPr>
        <p:spPr bwMode="auto">
          <a:xfrm rot="5400000" flipH="1">
            <a:off x="5850267" y="4241600"/>
            <a:ext cx="206652" cy="538815"/>
          </a:xfrm>
          <a:prstGeom prst="curvedConnector3">
            <a:avLst>
              <a:gd name="adj1" fmla="val -11062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3" name="Curved Connector 42"/>
          <p:cNvCxnSpPr>
            <a:stCxn id="9" idx="5"/>
            <a:endCxn id="9" idx="3"/>
          </p:cNvCxnSpPr>
          <p:nvPr/>
        </p:nvCxnSpPr>
        <p:spPr bwMode="auto">
          <a:xfrm rot="5400000">
            <a:off x="6223000" y="5717421"/>
            <a:ext cx="12700" cy="1077630"/>
          </a:xfrm>
          <a:prstGeom prst="curvedConnector3">
            <a:avLst>
              <a:gd name="adj1" fmla="val 342718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4" name="Plus 43"/>
          <p:cNvSpPr/>
          <p:nvPr/>
        </p:nvSpPr>
        <p:spPr bwMode="auto">
          <a:xfrm>
            <a:off x="3850076" y="1834444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Plus 44"/>
          <p:cNvSpPr/>
          <p:nvPr/>
        </p:nvSpPr>
        <p:spPr bwMode="auto">
          <a:xfrm>
            <a:off x="4416778" y="3045178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Plus 45"/>
          <p:cNvSpPr/>
          <p:nvPr/>
        </p:nvSpPr>
        <p:spPr bwMode="auto">
          <a:xfrm>
            <a:off x="3719125" y="4323926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Plus 46"/>
          <p:cNvSpPr/>
          <p:nvPr/>
        </p:nvSpPr>
        <p:spPr bwMode="auto">
          <a:xfrm>
            <a:off x="7149254" y="3618371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Minus 47"/>
          <p:cNvSpPr/>
          <p:nvPr/>
        </p:nvSpPr>
        <p:spPr bwMode="auto">
          <a:xfrm>
            <a:off x="6292144" y="564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Minus 48"/>
          <p:cNvSpPr/>
          <p:nvPr/>
        </p:nvSpPr>
        <p:spPr bwMode="auto">
          <a:xfrm>
            <a:off x="5171722" y="4323926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Minus 49"/>
          <p:cNvSpPr/>
          <p:nvPr/>
        </p:nvSpPr>
        <p:spPr bwMode="auto">
          <a:xfrm>
            <a:off x="6695722" y="6279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0108813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989" y="0"/>
            <a:ext cx="4787660" cy="6858000"/>
          </a:xfrm>
          <a:prstGeom prst="rect">
            <a:avLst/>
          </a:prstGeom>
          <a:scene3d>
            <a:camera prst="orthographicFront">
              <a:rot lat="0" lon="0" rev="2157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45" y="2041917"/>
            <a:ext cx="3178925" cy="38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33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operators </a:t>
            </a:r>
            <a:r>
              <a:rPr lang="en-US" smtClean="0"/>
              <a:t>to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define </a:t>
            </a:r>
            <a:r>
              <a:rPr lang="en-US" dirty="0" smtClean="0">
                <a:latin typeface="Courier"/>
                <a:cs typeface="Courier"/>
              </a:rPr>
              <a:t>skill count </a:t>
            </a:r>
            <a:r>
              <a:rPr lang="en-US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... Operator definitions ...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6684604"/>
      </p:ext>
    </p:extLst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define facts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(cf1 count-</a:t>
            </a:r>
            <a:r>
              <a:rPr lang="en-US" sz="2400" dirty="0" smtClean="0">
                <a:latin typeface="Courier"/>
                <a:cs typeface="Courier"/>
              </a:rPr>
              <a:t>fact one </a:t>
            </a:r>
            <a:r>
              <a:rPr lang="en-US" sz="2400" dirty="0">
                <a:latin typeface="Courier"/>
                <a:cs typeface="Courier"/>
              </a:rPr>
              <a:t>two)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(cf2 count-</a:t>
            </a:r>
            <a:r>
              <a:rPr lang="en-US" sz="2400" dirty="0" smtClean="0">
                <a:latin typeface="Courier"/>
                <a:cs typeface="Courier"/>
              </a:rPr>
              <a:t>fact </a:t>
            </a:r>
            <a:r>
              <a:rPr lang="en-US" sz="2400" dirty="0">
                <a:latin typeface="Courier"/>
                <a:cs typeface="Courier"/>
              </a:rPr>
              <a:t>two </a:t>
            </a:r>
            <a:r>
              <a:rPr lang="en-US" sz="2400" dirty="0" smtClean="0">
                <a:latin typeface="Courier"/>
                <a:cs typeface="Courier"/>
              </a:rPr>
              <a:t>three</a:t>
            </a:r>
            <a:r>
              <a:rPr lang="en-US" sz="2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(cf3 </a:t>
            </a:r>
            <a:r>
              <a:rPr lang="en-US" sz="2400" dirty="0" smtClean="0">
                <a:latin typeface="Courier"/>
                <a:cs typeface="Courier"/>
              </a:rPr>
              <a:t>count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fact </a:t>
            </a:r>
            <a:r>
              <a:rPr lang="en-US" sz="2400" dirty="0">
                <a:latin typeface="Courier"/>
                <a:cs typeface="Courier"/>
              </a:rPr>
              <a:t>three </a:t>
            </a:r>
            <a:r>
              <a:rPr lang="en-US" sz="2400" dirty="0" smtClean="0">
                <a:latin typeface="Courier"/>
                <a:cs typeface="Courier"/>
              </a:rPr>
              <a:t>four</a:t>
            </a:r>
            <a:r>
              <a:rPr lang="en-US" sz="2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(cf4 </a:t>
            </a:r>
            <a:r>
              <a:rPr lang="en-US" sz="2400" dirty="0" smtClean="0">
                <a:latin typeface="Courier"/>
                <a:cs typeface="Courier"/>
              </a:rPr>
              <a:t>count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fact </a:t>
            </a:r>
            <a:r>
              <a:rPr lang="en-US" sz="2400" dirty="0">
                <a:latin typeface="Courier"/>
                <a:cs typeface="Courier"/>
              </a:rPr>
              <a:t>four </a:t>
            </a:r>
            <a:r>
              <a:rPr lang="en-US" sz="2400" dirty="0" smtClean="0">
                <a:latin typeface="Courier"/>
                <a:cs typeface="Courier"/>
              </a:rPr>
              <a:t>five</a:t>
            </a:r>
            <a:r>
              <a:rPr lang="en-US" sz="2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(cf5 </a:t>
            </a:r>
            <a:r>
              <a:rPr lang="en-US" sz="2400" dirty="0" smtClean="0">
                <a:latin typeface="Courier"/>
                <a:cs typeface="Courier"/>
              </a:rPr>
              <a:t>count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fact </a:t>
            </a:r>
            <a:r>
              <a:rPr lang="en-US" sz="2400" dirty="0">
                <a:latin typeface="Courier"/>
                <a:cs typeface="Courier"/>
              </a:rPr>
              <a:t>five </a:t>
            </a:r>
            <a:r>
              <a:rPr lang="en-US" sz="2400" dirty="0" smtClean="0">
                <a:latin typeface="Courier"/>
                <a:cs typeface="Courier"/>
              </a:rPr>
              <a:t>six)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baseline="30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53059786"/>
      </p:ext>
    </p:extLst>
  </p:cSld>
  <p:clrMapOvr>
    <a:masterClrMapping/>
  </p:clrMapOvr>
  <p:transition xmlns:p14="http://schemas.microsoft.com/office/powerpoint/2010/main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(cf1 count-fact one two)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cf1</a:t>
            </a:r>
            <a:endParaRPr lang="en-US" sz="2400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isa  fact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slot1 count-fact</a:t>
            </a:r>
            <a:endParaRPr lang="en-US" sz="2400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slot2 </a:t>
            </a:r>
            <a:r>
              <a:rPr lang="en-US" sz="2400" dirty="0">
                <a:solidFill>
                  <a:srgbClr val="000000"/>
                </a:solidFill>
                <a:latin typeface="Courier"/>
              </a:rPr>
              <a:t>one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slot3 </a:t>
            </a:r>
            <a:r>
              <a:rPr lang="en-US" sz="2400" dirty="0">
                <a:solidFill>
                  <a:srgbClr val="000000"/>
                </a:solidFill>
                <a:latin typeface="Courier"/>
              </a:rPr>
              <a:t>two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5229433"/>
      </p:ext>
    </p:extLst>
  </p:cSld>
  <p:clrMapOvr>
    <a:masterClrMapping/>
  </p:clrMapOvr>
  <p:transition xmlns:p14="http://schemas.microsoft.com/office/powerpoint/2010/main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to define interaction with the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479" y="1981200"/>
            <a:ext cx="8108721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define script {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digits = ["</a:t>
            </a:r>
            <a:r>
              <a:rPr lang="en-US" sz="1600" dirty="0" err="1">
                <a:latin typeface="Courier"/>
                <a:cs typeface="Courier"/>
              </a:rPr>
              <a:t>one","two","three","four","five","six","seven</a:t>
            </a:r>
            <a:r>
              <a:rPr lang="en-US" sz="1600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    "</a:t>
            </a:r>
            <a:r>
              <a:rPr lang="en-US" sz="1600" dirty="0" err="1">
                <a:latin typeface="Courier"/>
                <a:cs typeface="Courier"/>
              </a:rPr>
              <a:t>eight","nine","ten</a:t>
            </a:r>
            <a:r>
              <a:rPr lang="en-US" sz="1600" dirty="0">
                <a:latin typeface="Courier"/>
                <a:cs typeface="Courier"/>
              </a:rPr>
              <a:t>"]</a:t>
            </a:r>
          </a:p>
          <a:p>
            <a:pPr marL="0" indent="0">
              <a:buNone/>
            </a:pPr>
            <a:r>
              <a:rPr lang="it-IT" sz="1600" dirty="0">
                <a:latin typeface="Courier"/>
                <a:cs typeface="Courier"/>
              </a:rPr>
              <a:t>    start = random(3)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end = </a:t>
            </a:r>
            <a:r>
              <a:rPr lang="de-DE" sz="1600" dirty="0" err="1">
                <a:latin typeface="Courier"/>
                <a:cs typeface="Courier"/>
              </a:rPr>
              <a:t>start</a:t>
            </a:r>
            <a:r>
              <a:rPr lang="de-DE" sz="1600" dirty="0">
                <a:latin typeface="Courier"/>
                <a:cs typeface="Courier"/>
              </a:rPr>
              <a:t> + 1 + </a:t>
            </a:r>
            <a:r>
              <a:rPr lang="de-DE" sz="1600" dirty="0" err="1">
                <a:latin typeface="Courier"/>
                <a:cs typeface="Courier"/>
              </a:rPr>
              <a:t>random</a:t>
            </a:r>
            <a:r>
              <a:rPr lang="de-DE" sz="1600" dirty="0">
                <a:latin typeface="Courier"/>
                <a:cs typeface="Courier"/>
              </a:rPr>
              <a:t>(3)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print</a:t>
            </a:r>
            <a:r>
              <a:rPr lang="de-DE" sz="1600" dirty="0">
                <a:latin typeface="Courier"/>
                <a:cs typeface="Courier"/>
              </a:rPr>
              <a:t>("</a:t>
            </a:r>
            <a:r>
              <a:rPr lang="de-DE" sz="1600" dirty="0" err="1">
                <a:latin typeface="Courier"/>
                <a:cs typeface="Courier"/>
              </a:rPr>
              <a:t>Counting</a:t>
            </a:r>
            <a:r>
              <a:rPr lang="de-DE" sz="1600" dirty="0">
                <a:latin typeface="Courier"/>
                <a:cs typeface="Courier"/>
              </a:rPr>
              <a:t> </a:t>
            </a:r>
            <a:r>
              <a:rPr lang="de-DE" sz="1600" dirty="0" err="1">
                <a:latin typeface="Courier"/>
                <a:cs typeface="Courier"/>
              </a:rPr>
              <a:t>from</a:t>
            </a:r>
            <a:r>
              <a:rPr lang="de-DE" sz="1600" dirty="0">
                <a:latin typeface="Courier"/>
                <a:cs typeface="Courier"/>
              </a:rPr>
              <a:t>",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</a:t>
            </a:r>
            <a:r>
              <a:rPr lang="de-DE" sz="1600" dirty="0" err="1">
                <a:latin typeface="Courier"/>
                <a:cs typeface="Courier"/>
              </a:rPr>
              <a:t>start</a:t>
            </a:r>
            <a:r>
              <a:rPr lang="de-DE" sz="1600" dirty="0">
                <a:latin typeface="Courier"/>
                <a:cs typeface="Courier"/>
              </a:rPr>
              <a:t>],"</a:t>
            </a:r>
            <a:r>
              <a:rPr lang="de-DE" sz="1600" dirty="0" err="1">
                <a:latin typeface="Courier"/>
                <a:cs typeface="Courier"/>
              </a:rPr>
              <a:t>to</a:t>
            </a:r>
            <a:r>
              <a:rPr lang="de-DE" sz="1600" dirty="0">
                <a:latin typeface="Courier"/>
                <a:cs typeface="Courier"/>
              </a:rPr>
              <a:t>",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[end])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screen</a:t>
            </a:r>
            <a:r>
              <a:rPr lang="de-DE" sz="1600" dirty="0">
                <a:latin typeface="Courier"/>
                <a:cs typeface="Courier"/>
              </a:rPr>
              <a:t>(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</a:t>
            </a:r>
            <a:r>
              <a:rPr lang="de-DE" sz="1600" dirty="0" err="1">
                <a:latin typeface="Courier"/>
                <a:cs typeface="Courier"/>
              </a:rPr>
              <a:t>start</a:t>
            </a:r>
            <a:r>
              <a:rPr lang="de-DE" sz="1600" dirty="0">
                <a:latin typeface="Courier"/>
                <a:cs typeface="Courier"/>
              </a:rPr>
              <a:t>],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[end])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run</a:t>
            </a:r>
            <a:r>
              <a:rPr lang="de-DE" sz="1600" dirty="0">
                <a:latin typeface="Courier"/>
                <a:cs typeface="Courier"/>
              </a:rPr>
              <a:t>-</a:t>
            </a:r>
            <a:r>
              <a:rPr lang="de-DE" sz="1600" dirty="0" err="1">
                <a:latin typeface="Courier"/>
                <a:cs typeface="Courier"/>
              </a:rPr>
              <a:t>until</a:t>
            </a:r>
            <a:r>
              <a:rPr lang="de-DE" sz="1600" dirty="0">
                <a:latin typeface="Courier"/>
                <a:cs typeface="Courier"/>
              </a:rPr>
              <a:t>-action("</a:t>
            </a:r>
            <a:r>
              <a:rPr lang="de-DE" sz="1600" dirty="0" err="1">
                <a:latin typeface="Courier"/>
                <a:cs typeface="Courier"/>
              </a:rPr>
              <a:t>say</a:t>
            </a:r>
            <a:r>
              <a:rPr lang="de-DE" sz="1600" dirty="0">
                <a:latin typeface="Courier"/>
                <a:cs typeface="Courier"/>
              </a:rPr>
              <a:t>","</a:t>
            </a:r>
            <a:r>
              <a:rPr lang="de-DE" sz="1600" dirty="0" err="1">
                <a:latin typeface="Courier"/>
                <a:cs typeface="Courier"/>
              </a:rPr>
              <a:t>stop</a:t>
            </a:r>
            <a:r>
              <a:rPr lang="de-DE" sz="1600" dirty="0">
                <a:latin typeface="Courier"/>
                <a:cs typeface="Courier"/>
              </a:rPr>
              <a:t>")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issue-reward</a:t>
            </a:r>
            <a:r>
              <a:rPr lang="de-DE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ro-RO" sz="1600" dirty="0">
                <a:latin typeface="Courier"/>
                <a:cs typeface="Courier"/>
              </a:rPr>
              <a:t>    trial-end()</a:t>
            </a:r>
          </a:p>
          <a:p>
            <a:pPr marL="0" indent="0">
              <a:buNone/>
            </a:pPr>
            <a:r>
              <a:rPr lang="ro-RO" sz="1600" dirty="0" smtClean="0">
                <a:latin typeface="Courier"/>
                <a:cs typeface="Courier"/>
              </a:rPr>
              <a:t>}</a:t>
            </a:r>
            <a:endParaRPr lang="ro-RO" sz="16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aseline="300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aseline="300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39843599"/>
      </p:ext>
    </p:extLst>
  </p:cSld>
  <p:clrMapOvr>
    <a:masterClrMapping/>
  </p:clrMapOvr>
  <p:transition xmlns:p14="http://schemas.microsoft.com/office/powerpoint/2010/main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addition</a:t>
            </a:r>
          </a:p>
          <a:p>
            <a:r>
              <a:rPr lang="en-US" dirty="0" smtClean="0"/>
              <a:t>Two versions</a:t>
            </a:r>
          </a:p>
          <a:p>
            <a:pPr lvl="1"/>
            <a:r>
              <a:rPr lang="en-US" dirty="0" smtClean="0"/>
              <a:t>the “standard” (ACT-R </a:t>
            </a:r>
            <a:r>
              <a:rPr lang="en-US" smtClean="0"/>
              <a:t>unit 1) </a:t>
            </a:r>
            <a:r>
              <a:rPr lang="en-US" dirty="0" smtClean="0"/>
              <a:t>version</a:t>
            </a:r>
          </a:p>
          <a:p>
            <a:pPr lvl="1"/>
            <a:r>
              <a:rPr lang="en-US" dirty="0" smtClean="0"/>
              <a:t>Adding using fingers as external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232818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838200" y="914400"/>
            <a:ext cx="5867400" cy="1219200"/>
          </a:xfrm>
          <a:prstGeom prst="rect">
            <a:avLst/>
          </a:prstGeom>
          <a:solidFill>
            <a:srgbClr val="E8E8F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Intelligence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38200" y="5029200"/>
            <a:ext cx="7543800" cy="1524000"/>
            <a:chOff x="912" y="3168"/>
            <a:chExt cx="4752" cy="960"/>
          </a:xfrm>
          <a:solidFill>
            <a:srgbClr val="E8E8FA"/>
          </a:solidFill>
        </p:grpSpPr>
        <p:sp>
          <p:nvSpPr>
            <p:cNvPr id="46090" name="Rectangle 3"/>
            <p:cNvSpPr>
              <a:spLocks noChangeArrowheads="1"/>
            </p:cNvSpPr>
            <p:nvPr/>
          </p:nvSpPr>
          <p:spPr bwMode="auto">
            <a:xfrm>
              <a:off x="912" y="3264"/>
              <a:ext cx="3696" cy="76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Human Brain</a:t>
              </a:r>
            </a:p>
            <a:p>
              <a:pPr algn="ctr"/>
              <a:r>
                <a:rPr lang="en-US">
                  <a:solidFill>
                    <a:schemeClr val="bg2"/>
                  </a:solidFill>
                </a:rPr>
                <a:t>(100 billion cells)</a:t>
              </a:r>
            </a:p>
          </p:txBody>
        </p:sp>
        <p:pic>
          <p:nvPicPr>
            <p:cNvPr id="46091" name="Picture 4" descr=" Brain.jpg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3168"/>
              <a:ext cx="960" cy="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3" name="Picture 5" descr="sigmund.gif                                                    0002E63FSystem                         B67F3743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4" y="533403"/>
            <a:ext cx="14954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914400" y="2133600"/>
            <a:ext cx="2286000" cy="3048000"/>
          </a:xfrm>
          <a:prstGeom prst="upArrow">
            <a:avLst>
              <a:gd name="adj1" fmla="val 50000"/>
              <a:gd name="adj2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Direct</a:t>
            </a:r>
          </a:p>
          <a:p>
            <a:pPr algn="ctr"/>
            <a:r>
              <a:rPr lang="en-US" sz="2000"/>
              <a:t>Expla- </a:t>
            </a:r>
            <a:br>
              <a:rPr lang="en-US" sz="2000"/>
            </a:br>
            <a:r>
              <a:rPr lang="en-US" sz="2000"/>
              <a:t>nation</a:t>
            </a:r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581400" y="2133600"/>
            <a:ext cx="4572000" cy="3048000"/>
            <a:chOff x="2640" y="1344"/>
            <a:chExt cx="2880" cy="1920"/>
          </a:xfrm>
        </p:grpSpPr>
        <p:sp>
          <p:nvSpPr>
            <p:cNvPr id="46086" name="Rectangle 7"/>
            <p:cNvSpPr>
              <a:spLocks noChangeArrowheads="1"/>
            </p:cNvSpPr>
            <p:nvPr/>
          </p:nvSpPr>
          <p:spPr bwMode="auto">
            <a:xfrm>
              <a:off x="2640" y="1920"/>
              <a:ext cx="1968" cy="76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 smtClean="0">
                  <a:solidFill>
                    <a:schemeClr val="bg2"/>
                  </a:solidFill>
                </a:rPr>
                <a:t>Cognitive Architecture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46087" name="AutoShape 8"/>
            <p:cNvSpPr>
              <a:spLocks noChangeArrowheads="1"/>
            </p:cNvSpPr>
            <p:nvPr/>
          </p:nvSpPr>
          <p:spPr bwMode="auto">
            <a:xfrm>
              <a:off x="3120" y="2688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8" name="AutoShape 9"/>
            <p:cNvSpPr>
              <a:spLocks noChangeArrowheads="1"/>
            </p:cNvSpPr>
            <p:nvPr/>
          </p:nvSpPr>
          <p:spPr bwMode="auto">
            <a:xfrm>
              <a:off x="3120" y="1344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6089" name="Picture 10" descr="math     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1920"/>
              <a:ext cx="72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33036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abstraction for Cognition (Newell)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504216"/>
              </p:ext>
            </p:extLst>
          </p:nvPr>
        </p:nvGraphicFramePr>
        <p:xfrm>
          <a:off x="685800" y="1784136"/>
          <a:ext cx="7772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  <a:gridCol w="25908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Time Units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System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World theory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Months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Social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Weeks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Days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Hours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Task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Rational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 min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Task</a:t>
                      </a:r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minutes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Task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 sec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Unit Task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Cognitive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 sec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Operations</a:t>
                      </a:r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100 msec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Deliberate</a:t>
                      </a:r>
                      <a:r>
                        <a:rPr lang="en-US" sz="1900" baseline="0" dirty="0" smtClean="0"/>
                        <a:t> act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 msec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Neural circuit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Biological</a:t>
                      </a:r>
                      <a:r>
                        <a:rPr lang="en-US" sz="1900" baseline="0" dirty="0" smtClean="0"/>
                        <a:t>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 msec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Neuron</a:t>
                      </a:r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100 </a:t>
                      </a:r>
                      <a:r>
                        <a:rPr lang="en-US" sz="1900" dirty="0" err="1" smtClean="0"/>
                        <a:t>μsec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Organelle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019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at the wrong level</a:t>
            </a:r>
            <a:endParaRPr lang="en-US" dirty="0"/>
          </a:p>
        </p:txBody>
      </p:sp>
      <p:pic>
        <p:nvPicPr>
          <p:cNvPr id="8" name="Picture 7" descr="Fig-I-The-Rumelhart-McClelland-model-of-past-tense-inflection-see-text-f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52" y="1844668"/>
            <a:ext cx="7268592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1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82296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46967" y="3225394"/>
            <a:ext cx="343591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Production Rules/Operators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92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Assumption: Modular structure with a Global Workspace (</a:t>
            </a:r>
            <a:r>
              <a:rPr lang="en-US" dirty="0" err="1" smtClean="0"/>
              <a:t>Baars</a:t>
            </a:r>
            <a:r>
              <a:rPr lang="en-US" dirty="0" smtClean="0"/>
              <a:t> &amp; </a:t>
            </a:r>
            <a:r>
              <a:rPr lang="en-US" dirty="0" err="1" smtClean="0"/>
              <a:t>Dehaene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61" y="1986332"/>
            <a:ext cx="4686050" cy="42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9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2" r="22911" b="41965"/>
          <a:stretch/>
        </p:blipFill>
        <p:spPr>
          <a:xfrm>
            <a:off x="1417703" y="1757423"/>
            <a:ext cx="5774186" cy="43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01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269</TotalTime>
  <Words>1027</Words>
  <Application>Microsoft Macintosh PowerPoint</Application>
  <PresentationFormat>On-screen Show (4:3)</PresentationFormat>
  <Paragraphs>227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CogModDistraction</vt:lpstr>
      <vt:lpstr>PRIMs tutorial Unit 1</vt:lpstr>
      <vt:lpstr>Where to get PRIMs?</vt:lpstr>
      <vt:lpstr>PowerPoint Presentation</vt:lpstr>
      <vt:lpstr>PowerPoint Presentation</vt:lpstr>
      <vt:lpstr>Levels of abstraction for Cognition (Newell)</vt:lpstr>
      <vt:lpstr>Operating at the wrong level</vt:lpstr>
      <vt:lpstr>PowerPoint Presentation</vt:lpstr>
      <vt:lpstr>Assumption: Modular structure with a Global Workspace (Baars &amp; Dehaene)</vt:lpstr>
      <vt:lpstr>Our version</vt:lpstr>
      <vt:lpstr>The neuron level</vt:lpstr>
      <vt:lpstr>PowerPoint Presentation</vt:lpstr>
      <vt:lpstr>PowerPoint Presentation</vt:lpstr>
      <vt:lpstr>But what does it do?</vt:lpstr>
      <vt:lpstr>Example: Aural-Vocal task</vt:lpstr>
      <vt:lpstr>PowerPoint Presentation</vt:lpstr>
      <vt:lpstr>PowerPoint Presentation</vt:lpstr>
      <vt:lpstr>PowerPoint Presentation</vt:lpstr>
      <vt:lpstr>Stocco’s BG model: a lot of machinery for something simple</vt:lpstr>
      <vt:lpstr>PowerPoint Presentation</vt:lpstr>
      <vt:lpstr>Let us look at the Aural-Vocal task again</vt:lpstr>
      <vt:lpstr>From PRIMs to operators</vt:lpstr>
      <vt:lpstr>Aural-Vocal task has two operators</vt:lpstr>
      <vt:lpstr>New implementation</vt:lpstr>
      <vt:lpstr>Anatomy of Count</vt:lpstr>
      <vt:lpstr>Actual chunk representation</vt:lpstr>
      <vt:lpstr>What are PRIMs’ buffers?</vt:lpstr>
      <vt:lpstr>Two more operators to make it work</vt:lpstr>
      <vt:lpstr>Declaration of the Task</vt:lpstr>
      <vt:lpstr>PRIMs associations</vt:lpstr>
      <vt:lpstr>Connect operators to skills</vt:lpstr>
      <vt:lpstr>What else do we need?</vt:lpstr>
      <vt:lpstr>PowerPoint Presentation</vt:lpstr>
      <vt:lpstr>Have to define interaction with the task</vt:lpstr>
      <vt:lpstr>Assignment</vt:lpstr>
    </vt:vector>
  </TitlesOfParts>
  <Company>CMU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61</cp:revision>
  <dcterms:created xsi:type="dcterms:W3CDTF">2015-07-11T14:31:12Z</dcterms:created>
  <dcterms:modified xsi:type="dcterms:W3CDTF">2018-04-09T10:53:24Z</dcterms:modified>
</cp:coreProperties>
</file>